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9" r:id="rId1"/>
  </p:sldMasterIdLst>
  <p:notesMasterIdLst>
    <p:notesMasterId r:id="rId14"/>
  </p:notesMasterIdLst>
  <p:handoutMasterIdLst>
    <p:handoutMasterId r:id="rId15"/>
  </p:handoutMasterIdLst>
  <p:sldIdLst>
    <p:sldId id="256" r:id="rId2"/>
    <p:sldId id="257" r:id="rId3"/>
    <p:sldId id="258" r:id="rId4"/>
    <p:sldId id="259" r:id="rId5"/>
    <p:sldId id="260" r:id="rId6"/>
    <p:sldId id="261" r:id="rId7"/>
    <p:sldId id="262" r:id="rId8"/>
    <p:sldId id="263" r:id="rId9"/>
    <p:sldId id="266" r:id="rId10"/>
    <p:sldId id="264" r:id="rId11"/>
    <p:sldId id="270" r:id="rId12"/>
    <p:sldId id="265"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4599"/>
  </p:normalViewPr>
  <p:slideViewPr>
    <p:cSldViewPr snapToGrid="0" snapToObjects="1">
      <p:cViewPr varScale="1">
        <p:scale>
          <a:sx n="112" d="100"/>
          <a:sy n="112" d="100"/>
        </p:scale>
        <p:origin x="576"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notesMaster" Target="notesMasters/notesMaster1.xml"/><Relationship Id="rId15" Type="http://schemas.openxmlformats.org/officeDocument/2006/relationships/handoutMaster" Target="handoutMasters/handoutMaster1.xml"/><Relationship Id="rId16" Type="http://schemas.openxmlformats.org/officeDocument/2006/relationships/presProps" Target="presProps.xml"/><Relationship Id="rId17" Type="http://schemas.openxmlformats.org/officeDocument/2006/relationships/viewProps" Target="viewProps.xml"/><Relationship Id="rId18" Type="http://schemas.openxmlformats.org/officeDocument/2006/relationships/theme" Target="theme/theme1.xml"/><Relationship Id="rId19"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A15B938-B702-9E40-9797-5E0F71CD1646}" type="datetimeFigureOut">
              <a:rPr lang="en-US" smtClean="0"/>
              <a:t>10/15/19</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A1973DE-830F-7E4A-801F-6EADF8D1BF26}" type="slidenum">
              <a:rPr lang="en-US" smtClean="0"/>
              <a:t>‹#›</a:t>
            </a:fld>
            <a:endParaRPr lang="en-US"/>
          </a:p>
        </p:txBody>
      </p:sp>
    </p:spTree>
    <p:extLst>
      <p:ext uri="{BB962C8B-B14F-4D97-AF65-F5344CB8AC3E}">
        <p14:creationId xmlns:p14="http://schemas.microsoft.com/office/powerpoint/2010/main" val="36020815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A34B9AC-05C2-BA4B-873B-8AC03FA62917}" type="datetimeFigureOut">
              <a:rPr lang="en-US" smtClean="0"/>
              <a:t>10/16/19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13A9FD3-2375-3548-BFC8-E7140E732E7F}" type="slidenum">
              <a:rPr lang="en-US" smtClean="0"/>
              <a:t>‹#›</a:t>
            </a:fld>
            <a:endParaRPr lang="en-US"/>
          </a:p>
        </p:txBody>
      </p:sp>
    </p:spTree>
    <p:extLst>
      <p:ext uri="{BB962C8B-B14F-4D97-AF65-F5344CB8AC3E}">
        <p14:creationId xmlns:p14="http://schemas.microsoft.com/office/powerpoint/2010/main" val="13146588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2373"/>
            <a:ext cx="12192000" cy="6867027"/>
            <a:chOff x="0" y="-2373"/>
            <a:chExt cx="12192000" cy="6867027"/>
          </a:xfrm>
        </p:grpSpPr>
        <p:sp>
          <p:nvSpPr>
            <p:cNvPr id="8" name="Rectangle 7"/>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10"/>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Oval 11"/>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smtClean="0"/>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a:xfrm rot="5400000">
            <a:off x="10089390" y="1792223"/>
            <a:ext cx="990599" cy="304799"/>
          </a:xfrm>
        </p:spPr>
        <p:txBody>
          <a:bodyPr anchor="t"/>
          <a:lstStyle>
            <a:lvl1pPr algn="l">
              <a:defRPr b="0" i="0">
                <a:solidFill>
                  <a:schemeClr val="bg1"/>
                </a:solidFill>
              </a:defRPr>
            </a:lvl1pPr>
          </a:lstStyle>
          <a:p>
            <a:fld id="{48A87A34-81AB-432B-8DAE-1953F412C126}" type="datetimeFigureOut">
              <a:rPr lang="en-US" smtClean="0"/>
              <a:t>10/15/19</a:t>
            </a:fld>
            <a:endParaRPr lang="en-US" dirty="0"/>
          </a:p>
        </p:txBody>
      </p:sp>
      <p:sp>
        <p:nvSpPr>
          <p:cNvPr id="5" name="Footer Placeholder 4"/>
          <p:cNvSpPr>
            <a:spLocks noGrp="1"/>
          </p:cNvSpPr>
          <p:nvPr>
            <p:ph type="ftr" sz="quarter" idx="11"/>
          </p:nvPr>
        </p:nvSpPr>
        <p:spPr>
          <a:xfrm rot="5400000">
            <a:off x="8959592" y="3226820"/>
            <a:ext cx="3859795" cy="304801"/>
          </a:xfrm>
        </p:spPr>
        <p:txBody>
          <a:bodyPr/>
          <a:lstStyle>
            <a:lvl1pPr>
              <a:defRPr b="0" i="0">
                <a:solidFill>
                  <a:schemeClr val="bg1"/>
                </a:solidFill>
              </a:defRPr>
            </a:lvl1pPr>
          </a:lstStyle>
          <a:p>
            <a:endParaRPr lang="en-US" dirty="0"/>
          </a:p>
        </p:txBody>
      </p:sp>
      <p:sp>
        <p:nvSpPr>
          <p:cNvPr id="10" name="Rectangle 9"/>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a:xfrm>
            <a:off x="10351008" y="292608"/>
            <a:ext cx="838199" cy="767687"/>
          </a:xfrm>
        </p:spPr>
        <p:txBody>
          <a:bodyPr/>
          <a:lstStyle>
            <a:lvl1pPr>
              <a:defRPr sz="2800" b="0" i="0">
                <a:latin typeface="+mj-lt"/>
              </a:defRPr>
            </a:lvl1pPr>
          </a:lstStyle>
          <a:p>
            <a:fld id="{6D22F896-40B5-4ADD-8801-0D06FADFA095}" type="slidenum">
              <a:rPr lang="en-US" smtClean="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19" name="Group 18"/>
          <p:cNvGrpSpPr/>
          <p:nvPr/>
        </p:nvGrpSpPr>
        <p:grpSpPr>
          <a:xfrm>
            <a:off x="0" y="-2373"/>
            <a:ext cx="12192000" cy="6867027"/>
            <a:chOff x="0" y="-2373"/>
            <a:chExt cx="12192000" cy="6867027"/>
          </a:xfrm>
        </p:grpSpPr>
        <p:sp>
          <p:nvSpPr>
            <p:cNvPr id="11" name="Rectangle 10"/>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9"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6" y="4966674"/>
            <a:ext cx="882565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54955" y="685800"/>
            <a:ext cx="8825658"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bwMode="gray">
          <a:xfrm>
            <a:off x="1154956" y="5536665"/>
            <a:ext cx="8825656" cy="493712"/>
          </a:xfrm>
        </p:spPr>
        <p:txBody>
          <a:bodyPr>
            <a:normAutofit/>
          </a:bodyPr>
          <a:lstStyle>
            <a:lvl1pPr marL="0" indent="0">
              <a:buNone/>
              <a:defRPr sz="12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10/15/19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12" name="Group 11"/>
          <p:cNvGrpSpPr/>
          <p:nvPr/>
        </p:nvGrpSpPr>
        <p:grpSpPr>
          <a:xfrm>
            <a:off x="0" y="-2373"/>
            <a:ext cx="12192000" cy="6867027"/>
            <a:chOff x="0" y="-2373"/>
            <a:chExt cx="12192000" cy="6867027"/>
          </a:xfrm>
        </p:grpSpPr>
        <p:sp>
          <p:nvSpPr>
            <p:cNvPr id="10" name="Rectangle 9"/>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1"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1063416"/>
            <a:ext cx="8825659" cy="1379755"/>
          </a:xfrm>
        </p:spPr>
        <p:txBody>
          <a:bodyPr/>
          <a:lstStyle>
            <a:lvl1pPr>
              <a:defRPr sz="4000"/>
            </a:lvl1pPr>
          </a:lstStyle>
          <a:p>
            <a:r>
              <a:rPr lang="en-US" smtClean="0"/>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10/15/19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7" name="Group 6"/>
          <p:cNvGrpSpPr/>
          <p:nvPr/>
        </p:nvGrpSpPr>
        <p:grpSpPr>
          <a:xfrm>
            <a:off x="0" y="-2373"/>
            <a:ext cx="12192000" cy="6867027"/>
            <a:chOff x="0" y="-2373"/>
            <a:chExt cx="12192000" cy="6867027"/>
          </a:xfrm>
        </p:grpSpPr>
        <p:sp>
          <p:nvSpPr>
            <p:cNvPr id="15" name="Rectangle 14"/>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24"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6"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3" name="TextBox 12"/>
          <p:cNvSpPr txBox="1"/>
          <p:nvPr/>
        </p:nvSpPr>
        <p:spPr>
          <a:xfrm>
            <a:off x="9719438" y="2631815"/>
            <a:ext cx="801912" cy="1569660"/>
          </a:xfrm>
          <a:prstGeom prst="rect">
            <a:avLst/>
          </a:prstGeom>
          <a:noFill/>
        </p:spPr>
        <p:txBody>
          <a:bodyPr wrap="square" rtlCol="0">
            <a:spAutoFit/>
          </a:bodyPr>
          <a:lstStyle>
            <a:defPPr>
              <a:defRPr lang="en-US"/>
            </a:defPPr>
            <a:lvl1pPr algn="r">
              <a:defRPr sz="12200" b="0" i="0">
                <a:solidFill>
                  <a:schemeClr val="accent1"/>
                </a:solidFill>
                <a:latin typeface="Arial"/>
                <a:cs typeface="Arial"/>
              </a:defRPr>
            </a:lvl1pPr>
          </a:lstStyle>
          <a:p>
            <a:pPr lvl="0"/>
            <a:r>
              <a:rPr lang="en-US" sz="9600" dirty="0"/>
              <a:t>”</a:t>
            </a:r>
          </a:p>
        </p:txBody>
      </p:sp>
      <p:sp>
        <p:nvSpPr>
          <p:cNvPr id="9" name="TextBox 8"/>
          <p:cNvSpPr txBox="1"/>
          <p:nvPr/>
        </p:nvSpPr>
        <p:spPr>
          <a:xfrm>
            <a:off x="898295" y="591093"/>
            <a:ext cx="801912" cy="1569660"/>
          </a:xfrm>
          <a:prstGeom prst="rect">
            <a:avLst/>
          </a:prstGeom>
          <a:noFill/>
        </p:spPr>
        <p:txBody>
          <a:bodyPr wrap="square" rtlCol="0">
            <a:spAutoFit/>
          </a:bodyPr>
          <a:lstStyle>
            <a:defPPr>
              <a:defRPr lang="en-US"/>
            </a:defPPr>
            <a:lvl1pPr algn="r">
              <a:defRPr sz="12200" b="0" i="0">
                <a:solidFill>
                  <a:schemeClr val="accent1"/>
                </a:solidFill>
                <a:latin typeface="Arial"/>
                <a:cs typeface="Arial"/>
              </a:defRPr>
            </a:lvl1pPr>
          </a:lstStyle>
          <a:p>
            <a:pPr lvl="0"/>
            <a:r>
              <a:rPr lang="en-US" sz="9600" dirty="0"/>
              <a:t>“</a:t>
            </a:r>
          </a:p>
        </p:txBody>
      </p:sp>
      <p:sp>
        <p:nvSpPr>
          <p:cNvPr id="2" name="Title 1"/>
          <p:cNvSpPr>
            <a:spLocks noGrp="1"/>
          </p:cNvSpPr>
          <p:nvPr>
            <p:ph type="title"/>
          </p:nvPr>
        </p:nvSpPr>
        <p:spPr>
          <a:xfrm>
            <a:off x="1581878" y="980517"/>
            <a:ext cx="8453906" cy="2698249"/>
          </a:xfrm>
        </p:spPr>
        <p:txBody>
          <a:bodyPr/>
          <a:lstStyle>
            <a:lvl1pPr>
              <a:defRPr sz="4000"/>
            </a:lvl1pPr>
          </a:lstStyle>
          <a:p>
            <a:r>
              <a:rPr lang="en-US" smtClean="0"/>
              <a:t>Click to edit Master title style</a:t>
            </a:r>
            <a:endParaRPr lang="en-US" dirty="0"/>
          </a:p>
        </p:txBody>
      </p:sp>
      <p:sp>
        <p:nvSpPr>
          <p:cNvPr id="14" name="Text Placeholder 3"/>
          <p:cNvSpPr>
            <a:spLocks noGrp="1"/>
          </p:cNvSpPr>
          <p:nvPr>
            <p:ph type="body" sz="half" idx="13"/>
          </p:nvPr>
        </p:nvSpPr>
        <p:spPr bwMode="gray">
          <a:xfrm>
            <a:off x="1945945" y="3678766"/>
            <a:ext cx="7725772" cy="342174"/>
          </a:xfrm>
        </p:spPr>
        <p:txBody>
          <a:bodyPr anchor="t">
            <a:normAutofit/>
          </a:bodyPr>
          <a:lstStyle>
            <a:lvl1pPr marL="0" indent="0">
              <a:buNone/>
              <a:defRPr lang="en-US" sz="1400" b="0" i="0" kern="1200" cap="small" dirty="0">
                <a:solidFill>
                  <a:schemeClr val="accent1"/>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10/15/19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32" name="Rectangle 31"/>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18" name="Group 17"/>
          <p:cNvGrpSpPr/>
          <p:nvPr/>
        </p:nvGrpSpPr>
        <p:grpSpPr>
          <a:xfrm>
            <a:off x="0" y="-2373"/>
            <a:ext cx="12192000" cy="6867027"/>
            <a:chOff x="0" y="-2373"/>
            <a:chExt cx="12192000" cy="6867027"/>
          </a:xfrm>
        </p:grpSpPr>
        <p:sp>
          <p:nvSpPr>
            <p:cNvPr id="10" name="Rectangle 9"/>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1"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4" y="5033068"/>
            <a:ext cx="8825659"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10/15/19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2" name="Rectangle 11"/>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vl1pPr>
          </a:lstStyle>
          <a:p>
            <a:r>
              <a:rPr lang="en-US" smtClean="0"/>
              <a:t>Click to edit Master title style</a:t>
            </a:r>
            <a:endParaRPr lang="en-US" dirty="0"/>
          </a:p>
        </p:txBody>
      </p:sp>
      <p:sp>
        <p:nvSpPr>
          <p:cNvPr id="3" name="Text Placeholder 2"/>
          <p:cNvSpPr>
            <a:spLocks noGrp="1"/>
          </p:cNvSpPr>
          <p:nvPr>
            <p:ph type="body" idx="1"/>
          </p:nvPr>
        </p:nvSpPr>
        <p:spPr>
          <a:xfrm>
            <a:off x="1154954" y="2617299"/>
            <a:ext cx="312916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6" name="Text Placeholder 3"/>
          <p:cNvSpPr>
            <a:spLocks noGrp="1"/>
          </p:cNvSpPr>
          <p:nvPr>
            <p:ph type="body" sz="half" idx="15"/>
          </p:nvPr>
        </p:nvSpPr>
        <p:spPr>
          <a:xfrm>
            <a:off x="1154954" y="3193561"/>
            <a:ext cx="3129168" cy="283349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4512721" y="2603502"/>
            <a:ext cx="314538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9" name="Text Placeholder 3"/>
          <p:cNvSpPr>
            <a:spLocks noGrp="1"/>
          </p:cNvSpPr>
          <p:nvPr>
            <p:ph type="body" sz="half" idx="16"/>
          </p:nvPr>
        </p:nvSpPr>
        <p:spPr>
          <a:xfrm>
            <a:off x="4512721" y="3193561"/>
            <a:ext cx="3145380" cy="283349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886700" y="2617299"/>
            <a:ext cx="3161029" cy="576261"/>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Text Placeholder 3"/>
          <p:cNvSpPr>
            <a:spLocks noGrp="1"/>
          </p:cNvSpPr>
          <p:nvPr>
            <p:ph type="body" sz="half" idx="17"/>
          </p:nvPr>
        </p:nvSpPr>
        <p:spPr>
          <a:xfrm>
            <a:off x="7886700" y="3193561"/>
            <a:ext cx="3164719" cy="28334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22" name="Straight Connector 21"/>
          <p:cNvCxnSpPr/>
          <p:nvPr/>
        </p:nvCxnSpPr>
        <p:spPr>
          <a:xfrm>
            <a:off x="4403971" y="2569633"/>
            <a:ext cx="0" cy="3492499"/>
          </a:xfrm>
          <a:prstGeom prst="line">
            <a:avLst/>
          </a:prstGeom>
          <a:ln w="12700" cmpd="sng">
            <a:solidFill>
              <a:schemeClr val="accent1">
                <a:alpha val="41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7772401" y="2569633"/>
            <a:ext cx="0" cy="3492499"/>
          </a:xfrm>
          <a:prstGeom prst="line">
            <a:avLst/>
          </a:prstGeom>
          <a:ln w="12700" cmpd="sng">
            <a:solidFill>
              <a:schemeClr val="accent1">
                <a:alpha val="41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48A87A34-81AB-432B-8DAE-1953F412C126}" type="datetimeFigureOut">
              <a:rPr lang="en-US" smtClean="0"/>
              <a:pPr/>
              <a:t>10/15/19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vl1pPr>
          </a:lstStyle>
          <a:p>
            <a:r>
              <a:rPr lang="en-US" smtClean="0"/>
              <a:t>Click to edit Master title style</a:t>
            </a:r>
            <a:endParaRPr lang="en-US" dirty="0"/>
          </a:p>
        </p:txBody>
      </p:sp>
      <p:sp>
        <p:nvSpPr>
          <p:cNvPr id="3" name="Text Placeholder 2"/>
          <p:cNvSpPr>
            <a:spLocks noGrp="1"/>
          </p:cNvSpPr>
          <p:nvPr>
            <p:ph type="body" idx="1"/>
          </p:nvPr>
        </p:nvSpPr>
        <p:spPr>
          <a:xfrm>
            <a:off x="1154952" y="4532845"/>
            <a:ext cx="305043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9" name="Picture Placeholder 2"/>
          <p:cNvSpPr>
            <a:spLocks noGrp="1" noChangeAspect="1"/>
          </p:cNvSpPr>
          <p:nvPr>
            <p:ph type="pic" idx="15"/>
          </p:nvPr>
        </p:nvSpPr>
        <p:spPr>
          <a:xfrm>
            <a:off x="1334552"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22" name="Text Placeholder 3"/>
          <p:cNvSpPr>
            <a:spLocks noGrp="1"/>
          </p:cNvSpPr>
          <p:nvPr>
            <p:ph type="body" sz="half" idx="18"/>
          </p:nvPr>
        </p:nvSpPr>
        <p:spPr>
          <a:xfrm>
            <a:off x="1154953" y="5109107"/>
            <a:ext cx="3050437" cy="91794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4572537" y="4532846"/>
            <a:ext cx="3046766" cy="651156"/>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30" name="Picture Placeholder 2"/>
          <p:cNvSpPr>
            <a:spLocks noGrp="1" noChangeAspect="1"/>
          </p:cNvSpPr>
          <p:nvPr>
            <p:ph type="pic" idx="21"/>
          </p:nvPr>
        </p:nvSpPr>
        <p:spPr>
          <a:xfrm>
            <a:off x="4748463" y="2603500"/>
            <a:ext cx="2691241"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23" name="Text Placeholder 3"/>
          <p:cNvSpPr>
            <a:spLocks noGrp="1"/>
          </p:cNvSpPr>
          <p:nvPr>
            <p:ph type="body" sz="half" idx="19"/>
          </p:nvPr>
        </p:nvSpPr>
        <p:spPr>
          <a:xfrm>
            <a:off x="4568865" y="5184002"/>
            <a:ext cx="3050438" cy="84305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983434" y="4532847"/>
            <a:ext cx="3050438" cy="651154"/>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31"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24" name="Text Placeholder 3"/>
          <p:cNvSpPr>
            <a:spLocks noGrp="1"/>
          </p:cNvSpPr>
          <p:nvPr>
            <p:ph type="body" sz="half" idx="20"/>
          </p:nvPr>
        </p:nvSpPr>
        <p:spPr>
          <a:xfrm>
            <a:off x="7983434" y="5184001"/>
            <a:ext cx="3050437" cy="843054"/>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17" name="Straight Connector 16"/>
          <p:cNvCxnSpPr/>
          <p:nvPr/>
        </p:nvCxnSpPr>
        <p:spPr>
          <a:xfrm>
            <a:off x="4388153" y="2603500"/>
            <a:ext cx="0" cy="3517594"/>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801905" y="2603500"/>
            <a:ext cx="0" cy="34925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48A87A34-81AB-432B-8DAE-1953F412C126}" type="datetimeFigureOut">
              <a:rPr lang="en-US" smtClean="0"/>
              <a:pPr/>
              <a:t>10/15/19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3" y="973668"/>
            <a:ext cx="8825660" cy="706964"/>
          </a:xfrm>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10/15/19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19" name="Group 18"/>
          <p:cNvGrpSpPr/>
          <p:nvPr/>
        </p:nvGrpSpPr>
        <p:grpSpPr>
          <a:xfrm>
            <a:off x="0" y="-2373"/>
            <a:ext cx="12192000" cy="6867027"/>
            <a:chOff x="0" y="-2373"/>
            <a:chExt cx="12192000" cy="6867027"/>
          </a:xfrm>
        </p:grpSpPr>
        <p:sp>
          <p:nvSpPr>
            <p:cNvPr id="11" name="Rectangle 10"/>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Rectangle 7"/>
            <p:cNvSpPr/>
            <p:nvPr/>
          </p:nvSpPr>
          <p:spPr>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76756" y="1278468"/>
            <a:ext cx="1413933" cy="4748589"/>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154954" y="1278468"/>
            <a:ext cx="6247546" cy="474859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10/15/19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10/15/19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13" name="Group 12"/>
          <p:cNvGrpSpPr/>
          <p:nvPr/>
        </p:nvGrpSpPr>
        <p:grpSpPr>
          <a:xfrm>
            <a:off x="0" y="-2373"/>
            <a:ext cx="12192000" cy="6867027"/>
            <a:chOff x="0" y="-2373"/>
            <a:chExt cx="12192000" cy="6867027"/>
          </a:xfrm>
        </p:grpSpPr>
        <p:sp>
          <p:nvSpPr>
            <p:cNvPr id="11" name="Rectangle 10"/>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6" y="2677645"/>
            <a:ext cx="4351023" cy="2283824"/>
          </a:xfrm>
        </p:spPr>
        <p:txBody>
          <a:bodyPr anchor="ctr"/>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895558" y="2677644"/>
            <a:ext cx="3755379" cy="2283823"/>
          </a:xfrm>
        </p:spPr>
        <p:txBody>
          <a:bodyPr anchor="ctr"/>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10/15/19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5" name="Rectangle 14"/>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10/15/19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208710" y="3179762"/>
            <a:ext cx="4825159" cy="2840039"/>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10/15/19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10/15/19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10/15/19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14" name="Group 13"/>
          <p:cNvGrpSpPr/>
          <p:nvPr/>
        </p:nvGrpSpPr>
        <p:grpSpPr>
          <a:xfrm>
            <a:off x="0" y="-2373"/>
            <a:ext cx="12192000" cy="6867027"/>
            <a:chOff x="0" y="-2373"/>
            <a:chExt cx="12192000" cy="6867027"/>
          </a:xfrm>
        </p:grpSpPr>
        <p:sp>
          <p:nvSpPr>
            <p:cNvPr id="12" name="Rectangle 11"/>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Oval 15"/>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Rectangle 7"/>
            <p:cNvSpPr/>
            <p:nvPr/>
          </p:nvSpPr>
          <p:spPr>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0"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9"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1295400"/>
            <a:ext cx="2793159" cy="1600200"/>
          </a:xfrm>
        </p:spPr>
        <p:txBody>
          <a:bodyPr anchor="b"/>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5781146" y="1447800"/>
            <a:ext cx="5190065" cy="4572000"/>
          </a:xfrm>
        </p:spPr>
        <p:txBody>
          <a:bodyPr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bwMode="gray">
          <a:xfrm>
            <a:off x="1154955" y="2895600"/>
            <a:ext cx="2793158" cy="3129279"/>
          </a:xfrm>
        </p:spPr>
        <p:txBody>
          <a:bodyPr/>
          <a:lstStyle>
            <a:lvl1pPr marL="0" indent="0">
              <a:buNone/>
              <a:defRPr sz="14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10/15/19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5" name="Rectangle 14"/>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20" name="Group 19"/>
          <p:cNvGrpSpPr/>
          <p:nvPr/>
        </p:nvGrpSpPr>
        <p:grpSpPr>
          <a:xfrm>
            <a:off x="0" y="-2373"/>
            <a:ext cx="12192000" cy="6867027"/>
            <a:chOff x="0" y="-2373"/>
            <a:chExt cx="12192000" cy="6867027"/>
          </a:xfrm>
        </p:grpSpPr>
        <p:sp>
          <p:nvSpPr>
            <p:cNvPr id="12" name="Rectangle 11"/>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Rectangle 7"/>
            <p:cNvSpPr/>
            <p:nvPr/>
          </p:nvSpPr>
          <p:spPr>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0"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3907" y="1693332"/>
            <a:ext cx="3860260" cy="1735668"/>
          </a:xfrm>
        </p:spPr>
        <p:txBody>
          <a:bodyPr anchor="b">
            <a:normAutofit/>
          </a:bodyPr>
          <a:lstStyle>
            <a:lvl1pPr algn="l">
              <a:defRPr sz="36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bwMode="gray">
          <a:xfrm>
            <a:off x="1154955" y="3657600"/>
            <a:ext cx="3859212" cy="1371600"/>
          </a:xfrm>
        </p:spPr>
        <p:txBody>
          <a:bodyPr>
            <a:normAutofit/>
          </a:bodyPr>
          <a:lstStyle>
            <a:lvl1pPr marL="0" indent="0">
              <a:buNone/>
              <a:defRPr sz="14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10/15/19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theme" Target="../theme/theme1.xml"/><Relationship Id="rId19" Type="http://schemas.openxmlformats.org/officeDocument/2006/relationships/image" Target="../media/image1.jpe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9" name="Group 8"/>
          <p:cNvGrpSpPr/>
          <p:nvPr/>
        </p:nvGrpSpPr>
        <p:grpSpPr>
          <a:xfrm>
            <a:off x="0" y="-2373"/>
            <a:ext cx="12192000" cy="6867027"/>
            <a:chOff x="0" y="-2373"/>
            <a:chExt cx="12192000" cy="6867027"/>
          </a:xfrm>
        </p:grpSpPr>
        <p:sp>
          <p:nvSpPr>
            <p:cNvPr id="26" name="Rectangle 25"/>
            <p:cNvSpPr/>
            <p:nvPr/>
          </p:nvSpPr>
          <p:spPr>
            <a:xfrm>
              <a:off x="0" y="0"/>
              <a:ext cx="12192000" cy="6858000"/>
            </a:xfrm>
            <a:prstGeom prst="rect">
              <a:avLst/>
            </a:prstGeom>
            <a:blipFill>
              <a:blip r:embed="rId19">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20"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21"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3" y="973668"/>
            <a:ext cx="8761413" cy="706964"/>
          </a:xfrm>
          <a:prstGeom prst="rect">
            <a:avLst/>
          </a:prstGeom>
        </p:spPr>
        <p:txBody>
          <a:bodyPr vert="horz" lIns="91440" tIns="45720" rIns="91440" bIns="45720" rtlCol="0" anchor="ctr">
            <a:noAutofit/>
          </a:bodyPr>
          <a:lstStyle/>
          <a:p>
            <a:r>
              <a:rPr lang="en-US" smtClean="0"/>
              <a:t>Click to edit Master title style</a:t>
            </a:r>
            <a:endParaRPr lang="en-US" dirty="0"/>
          </a:p>
        </p:txBody>
      </p:sp>
      <p:sp>
        <p:nvSpPr>
          <p:cNvPr id="3" name="Text Placeholder 2"/>
          <p:cNvSpPr>
            <a:spLocks noGrp="1"/>
          </p:cNvSpPr>
          <p:nvPr>
            <p:ph type="body" idx="1"/>
          </p:nvPr>
        </p:nvSpPr>
        <p:spPr>
          <a:xfrm>
            <a:off x="1154955" y="2603500"/>
            <a:ext cx="8761412" cy="34163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650938" y="6394061"/>
            <a:ext cx="990599" cy="304799"/>
          </a:xfrm>
          <a:prstGeom prst="rect">
            <a:avLst/>
          </a:prstGeom>
        </p:spPr>
        <p:txBody>
          <a:bodyPr vert="horz" lIns="91440" tIns="45720" rIns="91440" bIns="45720" rtlCol="0" anchor="t"/>
          <a:lstStyle>
            <a:lvl1pPr algn="r">
              <a:defRPr sz="1000" b="1" i="0">
                <a:solidFill>
                  <a:schemeClr val="accent1"/>
                </a:solidFill>
              </a:defRPr>
            </a:lvl1pPr>
          </a:lstStyle>
          <a:p>
            <a:fld id="{48A87A34-81AB-432B-8DAE-1953F412C126}" type="datetimeFigureOut">
              <a:rPr lang="en-US" smtClean="0"/>
              <a:pPr/>
              <a:t>10/15/19</a:t>
            </a:fld>
            <a:endParaRPr lang="en-US" dirty="0"/>
          </a:p>
        </p:txBody>
      </p:sp>
      <p:sp>
        <p:nvSpPr>
          <p:cNvPr id="5" name="Footer Placeholder 4"/>
          <p:cNvSpPr>
            <a:spLocks noGrp="1"/>
          </p:cNvSpPr>
          <p:nvPr>
            <p:ph type="ftr" sz="quarter" idx="3"/>
          </p:nvPr>
        </p:nvSpPr>
        <p:spPr>
          <a:xfrm>
            <a:off x="528358" y="6391838"/>
            <a:ext cx="3859795" cy="304801"/>
          </a:xfrm>
          <a:prstGeom prst="rect">
            <a:avLst/>
          </a:prstGeom>
        </p:spPr>
        <p:txBody>
          <a:bodyPr vert="horz" lIns="91440" tIns="45720" rIns="91440" bIns="45720" rtlCol="0" anchor="b"/>
          <a:lstStyle>
            <a:lvl1pPr algn="l">
              <a:defRPr sz="1000" b="1" i="0">
                <a:solidFill>
                  <a:schemeClr val="accent1"/>
                </a:solidFill>
                <a:latin typeface="+mn-lt"/>
              </a:defRPr>
            </a:lvl1pPr>
          </a:lstStyle>
          <a:p>
            <a:endParaRPr lang="en-US" dirty="0"/>
          </a:p>
        </p:txBody>
      </p:sp>
      <p:sp>
        <p:nvSpPr>
          <p:cNvPr id="22" name="Rectangle 21"/>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a:solidFill>
                  <a:schemeClr val="bg1"/>
                </a:solidFill>
                <a:latin typeface="+mn-lt"/>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822166976"/>
      </p:ext>
    </p:extLst>
  </p:cSld>
  <p:clrMap bg1="lt1" tx1="dk1" bg2="lt2" tx2="dk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 id="2147483712" r:id="rId13"/>
    <p:sldLayoutId id="2147483713" r:id="rId14"/>
    <p:sldLayoutId id="2147483714" r:id="rId15"/>
    <p:sldLayoutId id="2147483715" r:id="rId16"/>
    <p:sldLayoutId id="2147483716" r:id="rId17"/>
  </p:sldLayoutIdLst>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tiff"/><Relationship Id="rId3" Type="http://schemas.openxmlformats.org/officeDocument/2006/relationships/image" Target="../media/image10.tif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tiff"/><Relationship Id="rId3" Type="http://schemas.openxmlformats.org/officeDocument/2006/relationships/image" Target="../media/image12.tif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tif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tif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tif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tif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tif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1268730"/>
            <a:ext cx="8689976" cy="2594610"/>
          </a:xfrm>
        </p:spPr>
        <p:txBody>
          <a:bodyPr/>
          <a:lstStyle/>
          <a:p>
            <a:pPr>
              <a:lnSpc>
                <a:spcPct val="100000"/>
              </a:lnSpc>
            </a:pPr>
            <a:r>
              <a:rPr lang="en-US" dirty="0" smtClean="0"/>
              <a:t>Educational, Healthcare, and Military Spending</a:t>
            </a:r>
            <a:r>
              <a:rPr lang="en-US" sz="2200" dirty="0" smtClean="0"/>
              <a:t/>
            </a:r>
            <a:br>
              <a:rPr lang="en-US" sz="2200" dirty="0" smtClean="0"/>
            </a:br>
            <a:r>
              <a:rPr lang="en-US" sz="2200" dirty="0" smtClean="0"/>
              <a:t/>
            </a:r>
            <a:br>
              <a:rPr lang="en-US" sz="2200" dirty="0" smtClean="0"/>
            </a:br>
            <a:r>
              <a:rPr lang="en-US" sz="2600" dirty="0" smtClean="0"/>
              <a:t>A Data Visualization </a:t>
            </a:r>
            <a:endParaRPr lang="en-US" sz="2600" dirty="0"/>
          </a:p>
        </p:txBody>
      </p:sp>
      <p:sp>
        <p:nvSpPr>
          <p:cNvPr id="3" name="Subtitle 2"/>
          <p:cNvSpPr>
            <a:spLocks noGrp="1"/>
          </p:cNvSpPr>
          <p:nvPr>
            <p:ph type="subTitle" idx="1"/>
          </p:nvPr>
        </p:nvSpPr>
        <p:spPr>
          <a:xfrm>
            <a:off x="1751012" y="4332414"/>
            <a:ext cx="8689976" cy="1588325"/>
          </a:xfrm>
        </p:spPr>
        <p:txBody>
          <a:bodyPr>
            <a:normAutofit/>
          </a:bodyPr>
          <a:lstStyle/>
          <a:p>
            <a:r>
              <a:rPr lang="en-US" sz="2000" dirty="0" smtClean="0"/>
              <a:t>Daria Chylak</a:t>
            </a:r>
          </a:p>
          <a:p>
            <a:r>
              <a:rPr lang="en-US" sz="2000" dirty="0" smtClean="0"/>
              <a:t>DATS 6401 Visualization individual project</a:t>
            </a:r>
          </a:p>
          <a:p>
            <a:r>
              <a:rPr lang="en-US" sz="2000" dirty="0" smtClean="0"/>
              <a:t>Tuesday, October 15, 2019</a:t>
            </a:r>
            <a:endParaRPr lang="en-US" sz="2000" dirty="0"/>
          </a:p>
        </p:txBody>
      </p:sp>
    </p:spTree>
    <p:extLst>
      <p:ext uri="{BB962C8B-B14F-4D97-AF65-F5344CB8AC3E}">
        <p14:creationId xmlns:p14="http://schemas.microsoft.com/office/powerpoint/2010/main" val="165557089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6303" y="457200"/>
            <a:ext cx="11160872" cy="1846613"/>
          </a:xfrm>
        </p:spPr>
        <p:txBody>
          <a:bodyPr/>
          <a:lstStyle/>
          <a:p>
            <a:pPr algn="ctr"/>
            <a:r>
              <a:rPr lang="en-US" sz="2400" dirty="0"/>
              <a:t>Fastest Growing Countries </a:t>
            </a:r>
            <a:br>
              <a:rPr lang="en-US" sz="2400" dirty="0"/>
            </a:br>
            <a:r>
              <a:rPr lang="en-US" sz="2400" dirty="0"/>
              <a:t>in </a:t>
            </a:r>
            <a:r>
              <a:rPr lang="en-US" sz="2400" dirty="0" smtClean="0"/>
              <a:t>Healthcare and </a:t>
            </a:r>
            <a:r>
              <a:rPr lang="en-US" sz="2400" dirty="0"/>
              <a:t>Educational Spending </a:t>
            </a:r>
            <a:br>
              <a:rPr lang="en-US" sz="2400" dirty="0"/>
            </a:br>
            <a:r>
              <a:rPr lang="en-US" sz="2400" dirty="0" smtClean="0"/>
              <a:t>(Fixed Value) </a:t>
            </a:r>
            <a:br>
              <a:rPr lang="en-US" sz="2400" dirty="0" smtClean="0"/>
            </a:br>
            <a:r>
              <a:rPr lang="en-US" sz="2400" dirty="0" smtClean="0"/>
              <a:t> </a:t>
            </a:r>
            <a:endParaRPr lang="en-US" sz="2400" dirty="0"/>
          </a:p>
        </p:txBody>
      </p:sp>
      <p:pic>
        <p:nvPicPr>
          <p:cNvPr id="4" name="Content Placeholder 3"/>
          <p:cNvPicPr>
            <a:picLocks noGrp="1" noChangeAspect="1"/>
          </p:cNvPicPr>
          <p:nvPr>
            <p:ph idx="1"/>
          </p:nvPr>
        </p:nvPicPr>
        <p:blipFill>
          <a:blip r:embed="rId2"/>
          <a:stretch>
            <a:fillRect/>
          </a:stretch>
        </p:blipFill>
        <p:spPr>
          <a:xfrm>
            <a:off x="3143748" y="1854219"/>
            <a:ext cx="5442539" cy="2611190"/>
          </a:xfrm>
          <a:prstGeom prst="rect">
            <a:avLst/>
          </a:prstGeom>
        </p:spPr>
      </p:pic>
      <p:pic>
        <p:nvPicPr>
          <p:cNvPr id="6" name="Picture 5"/>
          <p:cNvPicPr>
            <a:picLocks noChangeAspect="1"/>
          </p:cNvPicPr>
          <p:nvPr/>
        </p:nvPicPr>
        <p:blipFill>
          <a:blip r:embed="rId3"/>
          <a:stretch>
            <a:fillRect/>
          </a:stretch>
        </p:blipFill>
        <p:spPr>
          <a:xfrm>
            <a:off x="3143748" y="4465409"/>
            <a:ext cx="5442539" cy="2392591"/>
          </a:xfrm>
          <a:prstGeom prst="rect">
            <a:avLst/>
          </a:prstGeom>
        </p:spPr>
      </p:pic>
    </p:spTree>
    <p:extLst>
      <p:ext uri="{BB962C8B-B14F-4D97-AF65-F5344CB8AC3E}">
        <p14:creationId xmlns:p14="http://schemas.microsoft.com/office/powerpoint/2010/main" val="17133244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2920" y="528638"/>
            <a:ext cx="11189970" cy="1609194"/>
          </a:xfrm>
        </p:spPr>
        <p:txBody>
          <a:bodyPr/>
          <a:lstStyle/>
          <a:p>
            <a:pPr algn="ctr"/>
            <a:r>
              <a:rPr lang="en-US" sz="2400" dirty="0"/>
              <a:t>Fastest Growing Countries </a:t>
            </a:r>
            <a:br>
              <a:rPr lang="en-US" sz="2400" dirty="0"/>
            </a:br>
            <a:r>
              <a:rPr lang="en-US" sz="2400" dirty="0"/>
              <a:t>in </a:t>
            </a:r>
            <a:r>
              <a:rPr lang="en-US" sz="2400" dirty="0" smtClean="0"/>
              <a:t>Healthcare and </a:t>
            </a:r>
            <a:r>
              <a:rPr lang="en-US" sz="2400" dirty="0"/>
              <a:t>Educational Spending </a:t>
            </a:r>
            <a:br>
              <a:rPr lang="en-US" sz="2400" dirty="0"/>
            </a:br>
            <a:r>
              <a:rPr lang="en-US" sz="2400" dirty="0" smtClean="0"/>
              <a:t>(Percentage)</a:t>
            </a:r>
            <a:r>
              <a:rPr lang="en-US" sz="2400" dirty="0"/>
              <a:t/>
            </a:r>
            <a:br>
              <a:rPr lang="en-US" sz="2400" dirty="0"/>
            </a:br>
            <a:endParaRPr lang="en-US" sz="2400" dirty="0"/>
          </a:p>
        </p:txBody>
      </p:sp>
      <p:pic>
        <p:nvPicPr>
          <p:cNvPr id="4" name="Content Placeholder 3"/>
          <p:cNvPicPr>
            <a:picLocks noGrp="1" noChangeAspect="1"/>
          </p:cNvPicPr>
          <p:nvPr>
            <p:ph idx="1"/>
          </p:nvPr>
        </p:nvPicPr>
        <p:blipFill>
          <a:blip r:embed="rId2"/>
          <a:stretch>
            <a:fillRect/>
          </a:stretch>
        </p:blipFill>
        <p:spPr>
          <a:xfrm>
            <a:off x="3178851" y="1823507"/>
            <a:ext cx="5450799" cy="2468383"/>
          </a:xfrm>
          <a:prstGeom prst="rect">
            <a:avLst/>
          </a:prstGeom>
        </p:spPr>
      </p:pic>
      <p:pic>
        <p:nvPicPr>
          <p:cNvPr id="5" name="Picture 4"/>
          <p:cNvPicPr>
            <a:picLocks noChangeAspect="1"/>
          </p:cNvPicPr>
          <p:nvPr/>
        </p:nvPicPr>
        <p:blipFill>
          <a:blip r:embed="rId3"/>
          <a:stretch>
            <a:fillRect/>
          </a:stretch>
        </p:blipFill>
        <p:spPr>
          <a:xfrm>
            <a:off x="3178851" y="4355605"/>
            <a:ext cx="5450799" cy="2462307"/>
          </a:xfrm>
          <a:prstGeom prst="rect">
            <a:avLst/>
          </a:prstGeom>
        </p:spPr>
      </p:pic>
    </p:spTree>
    <p:extLst>
      <p:ext uri="{BB962C8B-B14F-4D97-AF65-F5344CB8AC3E}">
        <p14:creationId xmlns:p14="http://schemas.microsoft.com/office/powerpoint/2010/main" val="4099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1489" y="500063"/>
            <a:ext cx="11201400" cy="1008103"/>
          </a:xfrm>
        </p:spPr>
        <p:txBody>
          <a:bodyPr/>
          <a:lstStyle/>
          <a:p>
            <a:pPr algn="ctr"/>
            <a:r>
              <a:rPr lang="en-US" dirty="0" smtClean="0"/>
              <a:t>Relationships and Trends</a:t>
            </a:r>
            <a:endParaRPr lang="en-US" dirty="0"/>
          </a:p>
        </p:txBody>
      </p:sp>
      <p:sp>
        <p:nvSpPr>
          <p:cNvPr id="3" name="Content Placeholder 2"/>
          <p:cNvSpPr>
            <a:spLocks noGrp="1"/>
          </p:cNvSpPr>
          <p:nvPr>
            <p:ph idx="1"/>
          </p:nvPr>
        </p:nvSpPr>
        <p:spPr>
          <a:xfrm>
            <a:off x="1177290" y="2686050"/>
            <a:ext cx="10126979" cy="3886200"/>
          </a:xfrm>
        </p:spPr>
        <p:txBody>
          <a:bodyPr/>
          <a:lstStyle/>
          <a:p>
            <a:r>
              <a:rPr lang="en-US" dirty="0" smtClean="0"/>
              <a:t>From 2011 to 2015, the United States spent the most (by a large margin) on Healthcare, Educational, and Military spending</a:t>
            </a:r>
          </a:p>
          <a:p>
            <a:r>
              <a:rPr lang="en-US" dirty="0" smtClean="0"/>
              <a:t>In 2011, The United States spent slightly more on educational spending versus military expenditures, while all other countries analyzed spent much more on education that year (compared to what they spent on military spending)</a:t>
            </a:r>
          </a:p>
          <a:p>
            <a:r>
              <a:rPr lang="en-US" dirty="0" smtClean="0"/>
              <a:t>The fastest growing country in healthcare and </a:t>
            </a:r>
            <a:r>
              <a:rPr lang="en-US" dirty="0" err="1" smtClean="0"/>
              <a:t>educaitonal</a:t>
            </a:r>
            <a:r>
              <a:rPr lang="en-US" dirty="0" smtClean="0"/>
              <a:t> spending (fixed value) is the United States</a:t>
            </a:r>
          </a:p>
          <a:p>
            <a:r>
              <a:rPr lang="en-US" dirty="0" smtClean="0"/>
              <a:t>The fastest growing country in healthcare spending (percentage) is Brazil, and the fastest growing in educational spending (percentage) is Brazil</a:t>
            </a:r>
            <a:endParaRPr lang="en-US" dirty="0"/>
          </a:p>
        </p:txBody>
      </p:sp>
    </p:spTree>
    <p:extLst>
      <p:ext uri="{BB962C8B-B14F-4D97-AF65-F5344CB8AC3E}">
        <p14:creationId xmlns:p14="http://schemas.microsoft.com/office/powerpoint/2010/main" val="2999542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75" y="618517"/>
            <a:ext cx="10364451" cy="770895"/>
          </a:xfrm>
        </p:spPr>
        <p:txBody>
          <a:bodyPr>
            <a:normAutofit/>
          </a:bodyPr>
          <a:lstStyle/>
          <a:p>
            <a:pPr algn="ctr"/>
            <a:r>
              <a:rPr lang="en-US" dirty="0" smtClean="0"/>
              <a:t>Summary</a:t>
            </a:r>
            <a:endParaRPr lang="en-US" dirty="0"/>
          </a:p>
        </p:txBody>
      </p:sp>
      <p:sp>
        <p:nvSpPr>
          <p:cNvPr id="3" name="Content Placeholder 2"/>
          <p:cNvSpPr>
            <a:spLocks noGrp="1"/>
          </p:cNvSpPr>
          <p:nvPr>
            <p:ph idx="1"/>
          </p:nvPr>
        </p:nvSpPr>
        <p:spPr>
          <a:xfrm>
            <a:off x="913775" y="2343150"/>
            <a:ext cx="10544799" cy="3943350"/>
          </a:xfrm>
        </p:spPr>
        <p:txBody>
          <a:bodyPr>
            <a:normAutofit/>
          </a:bodyPr>
          <a:lstStyle/>
          <a:p>
            <a:r>
              <a:rPr lang="en-US" sz="2200" dirty="0" smtClean="0">
                <a:latin typeface="Arial" charset="0"/>
                <a:ea typeface="Arial" charset="0"/>
                <a:cs typeface="Arial" charset="0"/>
              </a:rPr>
              <a:t>Data visualization </a:t>
            </a:r>
            <a:r>
              <a:rPr lang="mr-IN" sz="2200" dirty="0" smtClean="0">
                <a:latin typeface="Arial" charset="0"/>
                <a:ea typeface="Arial" charset="0"/>
                <a:cs typeface="Arial" charset="0"/>
              </a:rPr>
              <a:t>–</a:t>
            </a:r>
            <a:r>
              <a:rPr lang="en-US" sz="2200" dirty="0" smtClean="0">
                <a:latin typeface="Arial" charset="0"/>
                <a:ea typeface="Arial" charset="0"/>
                <a:cs typeface="Arial" charset="0"/>
              </a:rPr>
              <a:t> analysis of various spending for G-20 countries</a:t>
            </a:r>
          </a:p>
          <a:p>
            <a:pPr lvl="1"/>
            <a:r>
              <a:rPr lang="en-US" sz="2200" dirty="0" smtClean="0">
                <a:latin typeface="Arial" charset="0"/>
                <a:ea typeface="Arial" charset="0"/>
                <a:cs typeface="Arial" charset="0"/>
              </a:rPr>
              <a:t>Educational, Healthcare, and Military</a:t>
            </a:r>
          </a:p>
          <a:p>
            <a:r>
              <a:rPr lang="en-US" sz="2200" dirty="0" smtClean="0">
                <a:latin typeface="Arial" charset="0"/>
                <a:ea typeface="Arial" charset="0"/>
                <a:cs typeface="Arial" charset="0"/>
              </a:rPr>
              <a:t>Using Google API tools</a:t>
            </a:r>
          </a:p>
          <a:p>
            <a:r>
              <a:rPr lang="en-US" sz="2200" dirty="0" smtClean="0">
                <a:latin typeface="Arial" charset="0"/>
                <a:ea typeface="Arial" charset="0"/>
                <a:cs typeface="Arial" charset="0"/>
              </a:rPr>
              <a:t>Data came from World bank open data website (</a:t>
            </a:r>
            <a:r>
              <a:rPr lang="en-US" sz="2200" dirty="0" err="1" smtClean="0">
                <a:latin typeface="Arial" charset="0"/>
                <a:ea typeface="Arial" charset="0"/>
                <a:cs typeface="Arial" charset="0"/>
              </a:rPr>
              <a:t>data.worldbank.org</a:t>
            </a:r>
            <a:r>
              <a:rPr lang="en-US" sz="2200" dirty="0" smtClean="0">
                <a:latin typeface="Arial" charset="0"/>
                <a:ea typeface="Arial" charset="0"/>
                <a:cs typeface="Arial" charset="0"/>
              </a:rPr>
              <a:t>)</a:t>
            </a:r>
          </a:p>
          <a:p>
            <a:r>
              <a:rPr lang="en-US" sz="2200" dirty="0" smtClean="0">
                <a:latin typeface="Arial" charset="0"/>
                <a:ea typeface="Arial" charset="0"/>
                <a:cs typeface="Arial" charset="0"/>
              </a:rPr>
              <a:t>Range of five Years analyzed </a:t>
            </a:r>
            <a:r>
              <a:rPr lang="mr-IN" sz="2200" dirty="0" smtClean="0">
                <a:latin typeface="Arial" charset="0"/>
                <a:ea typeface="Arial" charset="0"/>
                <a:cs typeface="Arial" charset="0"/>
              </a:rPr>
              <a:t>–</a:t>
            </a:r>
            <a:r>
              <a:rPr lang="en-US" sz="2200" dirty="0" smtClean="0">
                <a:latin typeface="Arial" charset="0"/>
                <a:ea typeface="Arial" charset="0"/>
                <a:cs typeface="Arial" charset="0"/>
              </a:rPr>
              <a:t> 2011, 2012, 2013, 2014, 2015</a:t>
            </a:r>
          </a:p>
          <a:p>
            <a:r>
              <a:rPr lang="en-US" sz="2200" dirty="0">
                <a:latin typeface="Arial" charset="0"/>
                <a:ea typeface="Arial" charset="0"/>
                <a:cs typeface="Arial" charset="0"/>
              </a:rPr>
              <a:t>C</a:t>
            </a:r>
            <a:r>
              <a:rPr lang="en-US" sz="2200" dirty="0" smtClean="0">
                <a:latin typeface="Arial" charset="0"/>
                <a:ea typeface="Arial" charset="0"/>
                <a:cs typeface="Arial" charset="0"/>
              </a:rPr>
              <a:t>ountries analyzed </a:t>
            </a:r>
            <a:r>
              <a:rPr lang="mr-IN" sz="2200" dirty="0" smtClean="0">
                <a:latin typeface="Arial" charset="0"/>
                <a:ea typeface="Arial" charset="0"/>
                <a:cs typeface="Arial" charset="0"/>
              </a:rPr>
              <a:t>–</a:t>
            </a:r>
            <a:r>
              <a:rPr lang="en-US" sz="2200" dirty="0" smtClean="0">
                <a:latin typeface="Arial" charset="0"/>
                <a:ea typeface="Arial" charset="0"/>
                <a:cs typeface="Arial" charset="0"/>
              </a:rPr>
              <a:t> Top 10 G-20 countries</a:t>
            </a:r>
            <a:endParaRPr lang="en-US" dirty="0" smtClean="0"/>
          </a:p>
        </p:txBody>
      </p:sp>
    </p:spTree>
    <p:extLst>
      <p:ext uri="{BB962C8B-B14F-4D97-AF65-F5344CB8AC3E}">
        <p14:creationId xmlns:p14="http://schemas.microsoft.com/office/powerpoint/2010/main" val="24184645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4325" y="391887"/>
            <a:ext cx="11252241" cy="843148"/>
          </a:xfrm>
        </p:spPr>
        <p:txBody>
          <a:bodyPr>
            <a:normAutofit/>
          </a:bodyPr>
          <a:lstStyle/>
          <a:p>
            <a:pPr algn="ctr"/>
            <a:r>
              <a:rPr lang="en-US" sz="3000" dirty="0"/>
              <a:t>E</a:t>
            </a:r>
            <a:r>
              <a:rPr lang="en-US" sz="3000" dirty="0" smtClean="0"/>
              <a:t>ducational spending </a:t>
            </a:r>
            <a:r>
              <a:rPr lang="en-US" sz="3000" smtClean="0"/>
              <a:t>of Top 10 G-20 </a:t>
            </a:r>
            <a:r>
              <a:rPr lang="en-US" sz="3000" dirty="0" smtClean="0"/>
              <a:t>countries</a:t>
            </a:r>
            <a:endParaRPr lang="en-US" sz="3000" dirty="0"/>
          </a:p>
        </p:txBody>
      </p:sp>
      <p:sp>
        <p:nvSpPr>
          <p:cNvPr id="7" name="TextBox 6"/>
          <p:cNvSpPr txBox="1"/>
          <p:nvPr/>
        </p:nvSpPr>
        <p:spPr>
          <a:xfrm>
            <a:off x="6992900" y="6532464"/>
            <a:ext cx="7362702" cy="276999"/>
          </a:xfrm>
          <a:prstGeom prst="rect">
            <a:avLst/>
          </a:prstGeom>
          <a:noFill/>
        </p:spPr>
        <p:txBody>
          <a:bodyPr wrap="square" rtlCol="0">
            <a:spAutoFit/>
          </a:bodyPr>
          <a:lstStyle/>
          <a:p>
            <a:r>
              <a:rPr lang="en-US" sz="1200" dirty="0" smtClean="0"/>
              <a:t>Note: UK, Italy, Brazil, France and India are missing data.</a:t>
            </a:r>
            <a:endParaRPr lang="en-US" sz="1200" dirty="0"/>
          </a:p>
        </p:txBody>
      </p:sp>
      <p:pic>
        <p:nvPicPr>
          <p:cNvPr id="9" name="Content Placeholder 8"/>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31101" y="1235035"/>
            <a:ext cx="8421597" cy="5251564"/>
          </a:xfrm>
        </p:spPr>
      </p:pic>
    </p:spTree>
    <p:extLst>
      <p:ext uri="{BB962C8B-B14F-4D97-AF65-F5344CB8AC3E}">
        <p14:creationId xmlns:p14="http://schemas.microsoft.com/office/powerpoint/2010/main" val="57200125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2925" y="618517"/>
            <a:ext cx="10735301" cy="569015"/>
          </a:xfrm>
        </p:spPr>
        <p:txBody>
          <a:bodyPr>
            <a:noAutofit/>
          </a:bodyPr>
          <a:lstStyle/>
          <a:p>
            <a:pPr algn="ctr"/>
            <a:r>
              <a:rPr lang="en-US" sz="3000" dirty="0" smtClean="0"/>
              <a:t>Healthcare spending </a:t>
            </a:r>
            <a:r>
              <a:rPr lang="en-US" sz="3000" smtClean="0"/>
              <a:t>of Top 10 G-20 </a:t>
            </a:r>
            <a:r>
              <a:rPr lang="en-US" sz="3000" dirty="0" smtClean="0"/>
              <a:t>countries</a:t>
            </a:r>
            <a:endParaRPr lang="en-US" sz="3000" dirty="0"/>
          </a:p>
        </p:txBody>
      </p:sp>
      <p:pic>
        <p:nvPicPr>
          <p:cNvPr id="10" name="Content Placeholder 9"/>
          <p:cNvPicPr>
            <a:picLocks noGrp="1" noChangeAspect="1"/>
          </p:cNvPicPr>
          <p:nvPr>
            <p:ph idx="1"/>
          </p:nvPr>
        </p:nvPicPr>
        <p:blipFill>
          <a:blip r:embed="rId2"/>
          <a:stretch>
            <a:fillRect/>
          </a:stretch>
        </p:blipFill>
        <p:spPr>
          <a:xfrm>
            <a:off x="1785938" y="1345026"/>
            <a:ext cx="8258174" cy="5512974"/>
          </a:xfrm>
          <a:prstGeom prst="rect">
            <a:avLst/>
          </a:prstGeom>
        </p:spPr>
      </p:pic>
    </p:spTree>
    <p:extLst>
      <p:ext uri="{BB962C8B-B14F-4D97-AF65-F5344CB8AC3E}">
        <p14:creationId xmlns:p14="http://schemas.microsoft.com/office/powerpoint/2010/main" val="6910956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1463" y="498765"/>
            <a:ext cx="11425732" cy="736270"/>
          </a:xfrm>
        </p:spPr>
        <p:txBody>
          <a:bodyPr/>
          <a:lstStyle/>
          <a:p>
            <a:pPr algn="ctr"/>
            <a:r>
              <a:rPr lang="en-US" sz="3000" dirty="0" smtClean="0"/>
              <a:t>Military spending </a:t>
            </a:r>
            <a:r>
              <a:rPr lang="en-US" sz="3000" dirty="0"/>
              <a:t>of </a:t>
            </a:r>
            <a:r>
              <a:rPr lang="en-US" sz="3000" dirty="0" smtClean="0"/>
              <a:t>Top 10 G-20 </a:t>
            </a:r>
            <a:r>
              <a:rPr lang="en-US" sz="3000" dirty="0"/>
              <a:t>countries</a:t>
            </a:r>
          </a:p>
        </p:txBody>
      </p:sp>
      <p:pic>
        <p:nvPicPr>
          <p:cNvPr id="6" name="Content Placeholder 5"/>
          <p:cNvPicPr>
            <a:picLocks noGrp="1" noChangeAspect="1"/>
          </p:cNvPicPr>
          <p:nvPr>
            <p:ph idx="1"/>
          </p:nvPr>
        </p:nvPicPr>
        <p:blipFill>
          <a:blip r:embed="rId2"/>
          <a:stretch>
            <a:fillRect/>
          </a:stretch>
        </p:blipFill>
        <p:spPr>
          <a:xfrm>
            <a:off x="1873373" y="1235035"/>
            <a:ext cx="8011213" cy="5622965"/>
          </a:xfrm>
          <a:prstGeom prst="rect">
            <a:avLst/>
          </a:prstGeom>
        </p:spPr>
      </p:pic>
    </p:spTree>
    <p:extLst>
      <p:ext uri="{BB962C8B-B14F-4D97-AF65-F5344CB8AC3E}">
        <p14:creationId xmlns:p14="http://schemas.microsoft.com/office/powerpoint/2010/main" val="10166717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2514" y="510639"/>
            <a:ext cx="11127180" cy="795647"/>
          </a:xfrm>
        </p:spPr>
        <p:txBody>
          <a:bodyPr/>
          <a:lstStyle/>
          <a:p>
            <a:pPr algn="ctr"/>
            <a:r>
              <a:rPr lang="en-US" sz="3000" dirty="0" smtClean="0"/>
              <a:t>GDP Comparison of G-20 countries</a:t>
            </a:r>
            <a:endParaRPr lang="en-US" sz="3000" dirty="0"/>
          </a:p>
        </p:txBody>
      </p:sp>
      <p:pic>
        <p:nvPicPr>
          <p:cNvPr id="4" name="Content Placeholder 3"/>
          <p:cNvPicPr>
            <a:picLocks noGrp="1" noChangeAspect="1"/>
          </p:cNvPicPr>
          <p:nvPr>
            <p:ph idx="1"/>
          </p:nvPr>
        </p:nvPicPr>
        <p:blipFill>
          <a:blip r:embed="rId2"/>
          <a:stretch>
            <a:fillRect/>
          </a:stretch>
        </p:blipFill>
        <p:spPr>
          <a:xfrm>
            <a:off x="874276" y="1449161"/>
            <a:ext cx="10423656" cy="5408839"/>
          </a:xfrm>
          <a:prstGeom prst="rect">
            <a:avLst/>
          </a:prstGeom>
        </p:spPr>
      </p:pic>
    </p:spTree>
    <p:extLst>
      <p:ext uri="{BB962C8B-B14F-4D97-AF65-F5344CB8AC3E}">
        <p14:creationId xmlns:p14="http://schemas.microsoft.com/office/powerpoint/2010/main" val="11351688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2514" y="534391"/>
            <a:ext cx="11186556" cy="783770"/>
          </a:xfrm>
        </p:spPr>
        <p:txBody>
          <a:bodyPr/>
          <a:lstStyle/>
          <a:p>
            <a:pPr algn="ctr"/>
            <a:r>
              <a:rPr lang="en-US" sz="3000" dirty="0" smtClean="0"/>
              <a:t>GDP versus Spending</a:t>
            </a:r>
            <a:endParaRPr lang="en-US" sz="3000" dirty="0"/>
          </a:p>
        </p:txBody>
      </p:sp>
      <p:pic>
        <p:nvPicPr>
          <p:cNvPr id="4" name="Content Placeholder 3"/>
          <p:cNvPicPr>
            <a:picLocks noGrp="1" noChangeAspect="1"/>
          </p:cNvPicPr>
          <p:nvPr>
            <p:ph idx="1"/>
          </p:nvPr>
        </p:nvPicPr>
        <p:blipFill>
          <a:blip r:embed="rId2"/>
          <a:stretch>
            <a:fillRect/>
          </a:stretch>
        </p:blipFill>
        <p:spPr>
          <a:xfrm>
            <a:off x="76578" y="2057400"/>
            <a:ext cx="12038962" cy="3486150"/>
          </a:xfrm>
          <a:prstGeom prst="rect">
            <a:avLst/>
          </a:prstGeom>
        </p:spPr>
      </p:pic>
    </p:spTree>
    <p:extLst>
      <p:ext uri="{BB962C8B-B14F-4D97-AF65-F5344CB8AC3E}">
        <p14:creationId xmlns:p14="http://schemas.microsoft.com/office/powerpoint/2010/main" val="7139158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2513" y="400050"/>
            <a:ext cx="11162805" cy="1428749"/>
          </a:xfrm>
        </p:spPr>
        <p:txBody>
          <a:bodyPr/>
          <a:lstStyle/>
          <a:p>
            <a:pPr algn="ctr"/>
            <a:r>
              <a:rPr lang="en-US" sz="3000" dirty="0" smtClean="0"/>
              <a:t>Education spending </a:t>
            </a:r>
            <a:br>
              <a:rPr lang="en-US" sz="3000" dirty="0" smtClean="0"/>
            </a:br>
            <a:r>
              <a:rPr lang="en-US" sz="3000" dirty="0" smtClean="0"/>
              <a:t>versus Military Spending</a:t>
            </a:r>
            <a:endParaRPr lang="en-US" sz="3000" dirty="0"/>
          </a:p>
        </p:txBody>
      </p:sp>
      <p:pic>
        <p:nvPicPr>
          <p:cNvPr id="5" name="Content Placeholder 4"/>
          <p:cNvPicPr>
            <a:picLocks noGrp="1" noChangeAspect="1"/>
          </p:cNvPicPr>
          <p:nvPr>
            <p:ph idx="1"/>
          </p:nvPr>
        </p:nvPicPr>
        <p:blipFill>
          <a:blip r:embed="rId2"/>
          <a:stretch>
            <a:fillRect/>
          </a:stretch>
        </p:blipFill>
        <p:spPr>
          <a:xfrm>
            <a:off x="431408" y="2071688"/>
            <a:ext cx="11253910" cy="4124275"/>
          </a:xfrm>
          <a:prstGeom prst="rect">
            <a:avLst/>
          </a:prstGeom>
        </p:spPr>
      </p:pic>
    </p:spTree>
    <p:extLst>
      <p:ext uri="{BB962C8B-B14F-4D97-AF65-F5344CB8AC3E}">
        <p14:creationId xmlns:p14="http://schemas.microsoft.com/office/powerpoint/2010/main" val="2616999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0063" y="442913"/>
            <a:ext cx="11201400" cy="1414462"/>
          </a:xfrm>
        </p:spPr>
        <p:txBody>
          <a:bodyPr/>
          <a:lstStyle/>
          <a:p>
            <a:pPr algn="ctr"/>
            <a:r>
              <a:rPr lang="en-US" sz="3000" dirty="0" smtClean="0"/>
              <a:t>Per Person Educational Spending </a:t>
            </a:r>
            <a:br>
              <a:rPr lang="en-US" sz="3000" dirty="0" smtClean="0"/>
            </a:br>
            <a:r>
              <a:rPr lang="en-US" sz="3000" dirty="0" smtClean="0"/>
              <a:t>versus Per Person GDP</a:t>
            </a:r>
            <a:endParaRPr lang="en-US" sz="3000" dirty="0"/>
          </a:p>
        </p:txBody>
      </p:sp>
      <p:pic>
        <p:nvPicPr>
          <p:cNvPr id="5" name="Content Placeholder 4"/>
          <p:cNvPicPr>
            <a:picLocks noGrp="1" noChangeAspect="1"/>
          </p:cNvPicPr>
          <p:nvPr>
            <p:ph idx="1"/>
          </p:nvPr>
        </p:nvPicPr>
        <p:blipFill>
          <a:blip r:embed="rId2"/>
          <a:stretch>
            <a:fillRect/>
          </a:stretch>
        </p:blipFill>
        <p:spPr>
          <a:xfrm>
            <a:off x="-1" y="2157413"/>
            <a:ext cx="12068255" cy="3857625"/>
          </a:xfrm>
          <a:prstGeom prst="rect">
            <a:avLst/>
          </a:prstGeom>
        </p:spPr>
      </p:pic>
    </p:spTree>
    <p:extLst>
      <p:ext uri="{BB962C8B-B14F-4D97-AF65-F5344CB8AC3E}">
        <p14:creationId xmlns:p14="http://schemas.microsoft.com/office/powerpoint/2010/main" val="143022055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0E5580"/>
      </a:dk2>
      <a:lt2>
        <a:srgbClr val="EBEBEB"/>
      </a:lt2>
      <a:accent1>
        <a:srgbClr val="ACD433"/>
      </a:accent1>
      <a:accent2>
        <a:srgbClr val="E6C133"/>
      </a:accent2>
      <a:accent3>
        <a:srgbClr val="EF7A24"/>
      </a:accent3>
      <a:accent4>
        <a:srgbClr val="5AA0F5"/>
      </a:accent4>
      <a:accent5>
        <a:srgbClr val="75CEEC"/>
      </a:accent5>
      <a:accent6>
        <a:srgbClr val="65D6A0"/>
      </a:accent6>
      <a:hlink>
        <a:srgbClr val="C4E46E"/>
      </a:hlink>
      <a:folHlink>
        <a:srgbClr val="BDE0FB"/>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2000"/>
                <a:hueMod val="96000"/>
                <a:satMod val="128000"/>
                <a:lumMod val="114000"/>
              </a:schemeClr>
            </a:gs>
            <a:gs pos="100000">
              <a:schemeClr val="phClr">
                <a:shade val="62000"/>
                <a:hueMod val="100000"/>
                <a:satMod val="134000"/>
                <a:lumMod val="56000"/>
              </a:schemeClr>
            </a:gs>
          </a:gsLst>
          <a:path path="circle">
            <a:fillToRect l="45000" t="65000" r="125000" b="100000"/>
          </a:path>
        </a:gradFill>
        <a:blipFill rotWithShape="1">
          <a:blip xmlns:r="http://schemas.openxmlformats.org/officeDocument/2006/relationships" r:embed="rId1">
            <a:duotone>
              <a:schemeClr val="phClr">
                <a:shade val="62000"/>
                <a:hueMod val="108000"/>
                <a:satMod val="164000"/>
                <a:lumMod val="69000"/>
              </a:schemeClr>
              <a:schemeClr val="phClr">
                <a:tint val="96000"/>
                <a:hueMod val="90000"/>
                <a:satMod val="130000"/>
                <a:lumMod val="134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A3AB87EF-B655-4FFF-8D05-F333AD7F278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 Boardroom</Template>
  <TotalTime>802</TotalTime>
  <Words>238</Words>
  <Application>Microsoft Macintosh PowerPoint</Application>
  <PresentationFormat>Widescreen</PresentationFormat>
  <Paragraphs>26</Paragraphs>
  <Slides>12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Calibri</vt:lpstr>
      <vt:lpstr>Century Gothic</vt:lpstr>
      <vt:lpstr>Wingdings 3</vt:lpstr>
      <vt:lpstr>Arial</vt:lpstr>
      <vt:lpstr>Ion Boardroom</vt:lpstr>
      <vt:lpstr>Educational, Healthcare, and Military Spending  A Data Visualization </vt:lpstr>
      <vt:lpstr>Summary</vt:lpstr>
      <vt:lpstr>Educational spending of Top 10 G-20 countries</vt:lpstr>
      <vt:lpstr>Healthcare spending of Top 10 G-20 countries</vt:lpstr>
      <vt:lpstr>Military spending of Top 10 G-20 countries</vt:lpstr>
      <vt:lpstr>GDP Comparison of G-20 countries</vt:lpstr>
      <vt:lpstr>GDP versus Spending</vt:lpstr>
      <vt:lpstr>Education spending  versus Military Spending</vt:lpstr>
      <vt:lpstr>Per Person Educational Spending  versus Per Person GDP</vt:lpstr>
      <vt:lpstr>Fastest Growing Countries  in Healthcare and Educational Spending  (Fixed Value)   </vt:lpstr>
      <vt:lpstr>Fastest Growing Countries  in Healthcare and Educational Spending  (Percentage) </vt:lpstr>
      <vt:lpstr>Relationships and Trends</vt:lpstr>
    </vt:vector>
  </TitlesOfParts>
  <Company/>
  <LinksUpToDate>false</LinksUpToDate>
  <SharedDoc>false</SharedDoc>
  <HyperlinksChanged>false</HyperlinksChanged>
  <AppVersion>15.0030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Educational, Healthcare, and military spending </dc:title>
  <dc:creator>Daria Chylak</dc:creator>
  <cp:lastModifiedBy>Daria Chylak</cp:lastModifiedBy>
  <cp:revision>16</cp:revision>
  <cp:lastPrinted>2019-10-15T18:36:04Z</cp:lastPrinted>
  <dcterms:created xsi:type="dcterms:W3CDTF">2019-10-15T16:37:39Z</dcterms:created>
  <dcterms:modified xsi:type="dcterms:W3CDTF">2019-10-16T06:00:07Z</dcterms:modified>
</cp:coreProperties>
</file>